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7"/>
  </p:notesMasterIdLst>
  <p:handoutMasterIdLst>
    <p:handoutMasterId r:id="rId8"/>
  </p:handoutMasterIdLst>
  <p:sldIdLst>
    <p:sldId id="267" r:id="rId2"/>
    <p:sldId id="261" r:id="rId3"/>
    <p:sldId id="262" r:id="rId4"/>
    <p:sldId id="263" r:id="rId5"/>
    <p:sldId id="265" r:id="rId6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152" y="384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30/09/15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30/09/15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79794587"/>
              </p:ext>
            </p:extLst>
          </p:nvPr>
        </p:nvGraphicFramePr>
        <p:xfrm>
          <a:off x="3766717" y="34671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dirty="0" err="1" smtClean="0">
                <a:latin typeface="Courier"/>
                <a:cs typeface="Courier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your own ARFF file or use the example at </a:t>
            </a:r>
            <a:r>
              <a:rPr lang="en-US" b="1" dirty="0" smtClean="0">
                <a:latin typeface="Courier"/>
                <a:cs typeface="Courier"/>
              </a:rPr>
              <a:t>%</a:t>
            </a:r>
            <a:r>
              <a:rPr lang="en-US" b="1" dirty="0">
                <a:latin typeface="Courier"/>
                <a:cs typeface="Courier"/>
              </a:rPr>
              <a:t>HOMEPATH</a:t>
            </a:r>
            <a:r>
              <a:rPr lang="en-US" b="1" dirty="0" smtClean="0">
                <a:latin typeface="Courier"/>
                <a:cs typeface="Courier"/>
              </a:rPr>
              <a:t>%/</a:t>
            </a:r>
            <a:r>
              <a:rPr lang="en-US" b="1" dirty="0" err="1" smtClean="0">
                <a:latin typeface="Courier"/>
                <a:cs typeface="Courier"/>
              </a:rPr>
              <a:t>wekafiles</a:t>
            </a:r>
            <a:r>
              <a:rPr lang="en-US" b="1" dirty="0" smtClean="0">
                <a:latin typeface="Courier"/>
                <a:cs typeface="Courier"/>
              </a:rPr>
              <a:t>/packages/</a:t>
            </a:r>
            <a:r>
              <a:rPr lang="en-US" b="1" dirty="0" err="1" smtClean="0">
                <a:latin typeface="Courier"/>
                <a:cs typeface="Courier"/>
              </a:rPr>
              <a:t>imageFilter</a:t>
            </a:r>
            <a:r>
              <a:rPr lang="en-US" b="1" dirty="0" smtClean="0">
                <a:latin typeface="Courier"/>
                <a:cs typeface="Courier"/>
              </a:rPr>
              <a:t>/data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dirty="0">
                <a:latin typeface="Courier"/>
                <a:cs typeface="Courier"/>
              </a:rPr>
              <a:t>filters/unsupervised/instance/</a:t>
            </a:r>
            <a:r>
              <a:rPr lang="en-US" b="1" dirty="0" err="1">
                <a:latin typeface="Courier"/>
                <a:cs typeface="Courier"/>
              </a:rPr>
              <a:t>imagefilters</a:t>
            </a:r>
            <a:endParaRPr lang="en-US" b="1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"/>
                <a:cs typeface="Courier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Repeat 5-7 if you wish to apply more than one filter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472875" indent="-342900"/>
            <a:r>
              <a:rPr lang="en-US" dirty="0" smtClean="0"/>
              <a:t>Summary</a:t>
            </a:r>
          </a:p>
          <a:p>
            <a:pPr marL="885825" lvl="1" indent="-342900"/>
            <a:r>
              <a:rPr lang="en-US" sz="2600" dirty="0" smtClean="0"/>
              <a:t>Image </a:t>
            </a:r>
            <a:r>
              <a:rPr lang="en-US" sz="2600" dirty="0"/>
              <a:t>features are mathematical properties of images</a:t>
            </a:r>
          </a:p>
          <a:p>
            <a:pPr marL="885825" lvl="1" indent="-342900"/>
            <a:r>
              <a:rPr lang="en-US" sz="2600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sz="2600" dirty="0"/>
              <a:t>Different features measure different properties of the image</a:t>
            </a:r>
          </a:p>
          <a:p>
            <a:pPr marL="885825" lvl="1" indent="-342900"/>
            <a:r>
              <a:rPr lang="en-US" sz="2600" dirty="0"/>
              <a:t>Experimenting with WEKA can help you identify the best combination of image feature and classifier for your </a:t>
            </a:r>
            <a:r>
              <a:rPr lang="en-US" sz="2600" dirty="0" smtClean="0"/>
              <a:t>data</a:t>
            </a:r>
          </a:p>
          <a:p>
            <a:pPr marL="472875" indent="-342900"/>
            <a:r>
              <a:rPr lang="en-US" dirty="0" smtClean="0"/>
              <a:t>References</a:t>
            </a:r>
          </a:p>
          <a:p>
            <a:pPr lvl="1"/>
            <a:r>
              <a:rPr lang="en-US" b="1" i="0" dirty="0" smtClean="0"/>
              <a:t>LIRE</a:t>
            </a:r>
            <a:r>
              <a:rPr lang="en-US" dirty="0" smtClean="0"/>
              <a:t>: Mathias </a:t>
            </a:r>
            <a:r>
              <a:rPr lang="en-US" dirty="0"/>
              <a:t>L., </a:t>
            </a:r>
            <a:r>
              <a:rPr lang="en-US" dirty="0" err="1"/>
              <a:t>Chatzichristofis</a:t>
            </a:r>
            <a:r>
              <a:rPr lang="en-US" dirty="0"/>
              <a:t> S. A</a:t>
            </a:r>
            <a:r>
              <a:rPr lang="en-US" i="0" dirty="0"/>
              <a:t>. Lire: </a:t>
            </a:r>
            <a:r>
              <a:rPr lang="en-US" i="0" dirty="0" err="1"/>
              <a:t>Lucene</a:t>
            </a:r>
            <a:r>
              <a:rPr lang="en-US" i="0" dirty="0"/>
              <a:t> Image Retrieval – An Extensible Java CBIR Library</a:t>
            </a:r>
            <a:r>
              <a:rPr lang="en-US" dirty="0"/>
              <a:t>. In Proc. of the 16th ACM International Conference on Multimedia, pp. 1085-1088, Vancouver, Canada, 2008</a:t>
            </a:r>
          </a:p>
          <a:p>
            <a:pPr lvl="1"/>
            <a:r>
              <a:rPr lang="en-US" b="1" i="0" dirty="0" smtClean="0"/>
              <a:t>MPEG7 Features</a:t>
            </a:r>
            <a:r>
              <a:rPr lang="en-US" i="0" dirty="0" smtClean="0"/>
              <a:t>: </a:t>
            </a:r>
            <a:r>
              <a:rPr lang="en-US" dirty="0" err="1" smtClean="0"/>
              <a:t>Manjunath</a:t>
            </a:r>
            <a:r>
              <a:rPr lang="en-US" dirty="0" smtClean="0"/>
              <a:t> </a:t>
            </a:r>
            <a:r>
              <a:rPr lang="en-US" dirty="0"/>
              <a:t>B., Ohm J.R., </a:t>
            </a:r>
            <a:r>
              <a:rPr lang="en-US" dirty="0" err="1"/>
              <a:t>Vasudevan</a:t>
            </a:r>
            <a:r>
              <a:rPr lang="en-US" dirty="0"/>
              <a:t> V.V., Yamada A</a:t>
            </a:r>
            <a:r>
              <a:rPr lang="en-US" i="0" dirty="0"/>
              <a:t>. Color and texture descriptors</a:t>
            </a:r>
            <a:r>
              <a:rPr lang="en-US" i="1" dirty="0"/>
              <a:t>.</a:t>
            </a:r>
            <a:r>
              <a:rPr lang="en-US" dirty="0"/>
              <a:t> IEEE trans. on Circuits and Systems for Video Technology 11,703–715, 2001 </a:t>
            </a:r>
            <a:endParaRPr lang="en-US" dirty="0" smtClean="0"/>
          </a:p>
          <a:p>
            <a:pPr lvl="1"/>
            <a:r>
              <a:rPr lang="en-US" b="1" i="0" dirty="0"/>
              <a:t>Bird </a:t>
            </a:r>
            <a:r>
              <a:rPr lang="en-US" b="1" i="0" dirty="0" smtClean="0"/>
              <a:t>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S., </a:t>
            </a:r>
            <a:r>
              <a:rPr lang="en-US" dirty="0" err="1"/>
              <a:t>Schmid</a:t>
            </a:r>
            <a:r>
              <a:rPr lang="en-US" dirty="0"/>
              <a:t> C</a:t>
            </a:r>
            <a:r>
              <a:rPr lang="en-US" dirty="0" smtClean="0"/>
              <a:t>., and Ponce J</a:t>
            </a:r>
            <a:r>
              <a:rPr lang="en-US" i="0" dirty="0" smtClean="0"/>
              <a:t>. </a:t>
            </a:r>
            <a:r>
              <a:rPr lang="en-US" i="0" dirty="0"/>
              <a:t>A Maximum Entropy Framework for Part-Based Texture and Object Recognition</a:t>
            </a:r>
            <a:r>
              <a:rPr lang="en-US" dirty="0"/>
              <a:t>. Proceedings of the IEEE International Conference on Computer Vision, Beijing, China, October 2005, vol. 1, pp. 832-838</a:t>
            </a:r>
            <a:endParaRPr lang="en-US" dirty="0" smtClean="0"/>
          </a:p>
          <a:p>
            <a:pPr lvl="1"/>
            <a:r>
              <a:rPr lang="en-US" b="1" i="0" dirty="0"/>
              <a:t>Butterfly </a:t>
            </a:r>
            <a:r>
              <a:rPr lang="en-US" b="1" i="0" dirty="0" smtClean="0"/>
              <a:t>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S., </a:t>
            </a:r>
            <a:r>
              <a:rPr lang="en-US" dirty="0" err="1" smtClean="0"/>
              <a:t>Schmid</a:t>
            </a:r>
            <a:r>
              <a:rPr lang="en-US" dirty="0" smtClean="0"/>
              <a:t> C, </a:t>
            </a:r>
            <a:r>
              <a:rPr lang="en-US" dirty="0"/>
              <a:t>and </a:t>
            </a:r>
            <a:r>
              <a:rPr lang="en-US" dirty="0" smtClean="0"/>
              <a:t>Ponce J</a:t>
            </a:r>
            <a:r>
              <a:rPr lang="en-US" i="0" dirty="0" smtClean="0"/>
              <a:t>. </a:t>
            </a:r>
            <a:r>
              <a:rPr lang="en-US" i="0" dirty="0"/>
              <a:t>Semi-Local Affine Parts for Object Recognition</a:t>
            </a:r>
            <a:r>
              <a:rPr lang="en-US" dirty="0"/>
              <a:t>. Proceedings of the British Machine Vision Conference, September 2004, vol. 2, pp. 959-968.</a:t>
            </a:r>
          </a:p>
          <a:p>
            <a:pPr marL="472875" indent="-342900"/>
            <a:endParaRPr lang="en-US" dirty="0"/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111568</TotalTime>
  <Words>744</Words>
  <Application>Microsoft Macintosh PowerPoint</Application>
  <PresentationFormat>Custom</PresentationFormat>
  <Paragraphs>96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607</cp:revision>
  <cp:lastPrinted>2015-04-20T22:19:49Z</cp:lastPrinted>
  <dcterms:created xsi:type="dcterms:W3CDTF">2013-03-28T00:36:14Z</dcterms:created>
  <dcterms:modified xsi:type="dcterms:W3CDTF">2015-09-29T22:09:09Z</dcterms:modified>
</cp:coreProperties>
</file>